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5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7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8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9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10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notesSlides/notesSlide11.xml" ContentType="application/vnd.openxmlformats-officedocument.presentationml.notesSlide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12.xml" ContentType="application/vnd.openxmlformats-officedocument.presentationml.notesSlide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384" r:id="rId5"/>
    <p:sldId id="383" r:id="rId6"/>
    <p:sldId id="1793" r:id="rId7"/>
    <p:sldId id="1800" r:id="rId8"/>
    <p:sldId id="230717541" r:id="rId9"/>
    <p:sldId id="230717542" r:id="rId10"/>
    <p:sldId id="230717548" r:id="rId11"/>
    <p:sldId id="230717543" r:id="rId12"/>
    <p:sldId id="230717549" r:id="rId13"/>
    <p:sldId id="230717544" r:id="rId14"/>
    <p:sldId id="230717545" r:id="rId15"/>
    <p:sldId id="230717546" r:id="rId16"/>
    <p:sldId id="2307175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A6FB1-3402-4250-8706-69294327B367}">
          <p14:sldIdLst>
            <p14:sldId id="384"/>
            <p14:sldId id="383"/>
            <p14:sldId id="1793"/>
            <p14:sldId id="1800"/>
            <p14:sldId id="230717541"/>
            <p14:sldId id="230717542"/>
            <p14:sldId id="230717548"/>
            <p14:sldId id="230717543"/>
            <p14:sldId id="230717549"/>
            <p14:sldId id="230717544"/>
            <p14:sldId id="230717545"/>
            <p14:sldId id="230717546"/>
            <p14:sldId id="230717547"/>
          </p14:sldIdLst>
        </p14:section>
        <p14:section name="Appendix" id="{7E4E577D-2468-D649-AA56-CA1BFCAB1B6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Tauber" initials="AT" lastIdx="1" clrIdx="0">
    <p:extLst>
      <p:ext uri="{19B8F6BF-5375-455C-9EA6-DF929625EA0E}">
        <p15:presenceInfo xmlns:p15="http://schemas.microsoft.com/office/powerpoint/2012/main" userId="S::atauber@vmware.com::21d57150-2ca8-4915-9020-0025b6811b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/>
    <p:restoredTop sz="85842"/>
  </p:normalViewPr>
  <p:slideViewPr>
    <p:cSldViewPr snapToGrid="0">
      <p:cViewPr varScale="1">
        <p:scale>
          <a:sx n="152" d="100"/>
          <a:sy n="152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5BC8E-A399-48E9-A7E4-D19E9440B1A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F088-9291-45A9-BC19-5863E23C2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/docs/tasks/run-application/horizontal-pod-</a:t>
            </a:r>
            <a:r>
              <a:rPr lang="en-US" dirty="0" err="1"/>
              <a:t>autoscale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demo for this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Discuss node sizing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37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/docs/tasks/extend-</a:t>
            </a:r>
            <a:r>
              <a:rPr lang="en-US" dirty="0" err="1"/>
              <a:t>kubernetes</a:t>
            </a:r>
            <a:r>
              <a:rPr lang="en-US" dirty="0"/>
              <a:t>/custom-resources/custom-resource-definitions/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13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hhttps</a:t>
            </a:r>
            <a:r>
              <a:rPr lang="en-US" dirty="0"/>
              <a:t>://</a:t>
            </a:r>
            <a:r>
              <a:rPr lang="en-US" dirty="0" err="1"/>
              <a:t>kubernetes.io</a:t>
            </a:r>
            <a:r>
              <a:rPr lang="en-US" dirty="0"/>
              <a:t>/docs/tasks/administer-cluster/safely-drain-node/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cordon and drain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9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Demonstrate pod with </a:t>
            </a:r>
            <a:r>
              <a:rPr lang="en-US" dirty="0" err="1"/>
              <a:t>telegraf</a:t>
            </a:r>
            <a:r>
              <a:rPr lang="en-US" dirty="0"/>
              <a:t> sidecar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floatingapps</a:t>
            </a:r>
            <a:r>
              <a:rPr lang="en-US" dirty="0"/>
              <a:t>/flask-django-and-mysql-stats-collection-via-telegraf-sidecars-wavefront-in-a-kubernetes-9dbb78dc905a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5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/docs/concepts/configuration/</a:t>
            </a:r>
            <a:r>
              <a:rPr lang="en-US" dirty="0" err="1"/>
              <a:t>configmap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Deploy logging to demonstrate the </a:t>
            </a:r>
            <a:r>
              <a:rPr lang="en-US" dirty="0" err="1"/>
              <a:t>configmap</a:t>
            </a:r>
            <a:r>
              <a:rPr lang="en-US" dirty="0"/>
              <a:t> being used to provide a config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/docs/concepts/configuration/secret/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/docs/tasks/inject-data-application/distribute-credentials-secure/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52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/docs/reference/access-</a:t>
            </a:r>
            <a:r>
              <a:rPr lang="en-US" dirty="0" err="1"/>
              <a:t>authn</a:t>
            </a:r>
            <a:r>
              <a:rPr lang="en-US" dirty="0"/>
              <a:t>-</a:t>
            </a:r>
            <a:r>
              <a:rPr lang="en-US" dirty="0" err="1"/>
              <a:t>authz</a:t>
            </a:r>
            <a:r>
              <a:rPr lang="en-US" dirty="0"/>
              <a:t>/</a:t>
            </a:r>
            <a:r>
              <a:rPr lang="en-US" dirty="0" err="1"/>
              <a:t>rbac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current admin cluster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35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/docs/reference/access-</a:t>
            </a:r>
            <a:r>
              <a:rPr lang="en-US" dirty="0" err="1"/>
              <a:t>authn</a:t>
            </a:r>
            <a:r>
              <a:rPr lang="en-US" dirty="0"/>
              <a:t>-</a:t>
            </a:r>
            <a:r>
              <a:rPr lang="en-US" dirty="0" err="1"/>
              <a:t>authz</a:t>
            </a:r>
            <a:r>
              <a:rPr lang="en-US" dirty="0"/>
              <a:t>/</a:t>
            </a:r>
            <a:r>
              <a:rPr lang="en-US" dirty="0" err="1"/>
              <a:t>rbac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current admin cluster role bindings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the logging </a:t>
            </a:r>
            <a:r>
              <a:rPr lang="en-US" dirty="0" err="1"/>
              <a:t>rbac</a:t>
            </a:r>
            <a:r>
              <a:rPr lang="en-US" dirty="0"/>
              <a:t> and service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2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/docs/concepts/storage/persistent-volumes/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demo: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/docs/tasks/configure-pod-container/configure-persistent-volume-storage/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8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/docs/concepts/storage/persistent-volumes/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demo: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/docs/tasks/configure-pod-container/configure-persistent-volume-storage/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7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/docs/concepts/configuration/manage-resources-containers/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Memory exceeded example: https://</a:t>
            </a:r>
            <a:r>
              <a:rPr lang="en-US" dirty="0" err="1"/>
              <a:t>kubernetes.io</a:t>
            </a:r>
            <a:r>
              <a:rPr lang="en-US" dirty="0"/>
              <a:t>/docs/tasks/configure-pod-container/assign-memory-resource/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971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267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2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4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3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5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1614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09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6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9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61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84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8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3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4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8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2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7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3401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2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50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4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52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73.xml"/><Relationship Id="rId18" Type="http://schemas.openxmlformats.org/officeDocument/2006/relationships/image" Target="../media/image31.png"/><Relationship Id="rId3" Type="http://schemas.openxmlformats.org/officeDocument/2006/relationships/customXml" Target="../ink/ink68.xml"/><Relationship Id="rId21" Type="http://schemas.openxmlformats.org/officeDocument/2006/relationships/customXml" Target="../ink/ink77.xml"/><Relationship Id="rId7" Type="http://schemas.openxmlformats.org/officeDocument/2006/relationships/customXml" Target="../ink/ink70.xml"/><Relationship Id="rId12" Type="http://schemas.openxmlformats.org/officeDocument/2006/relationships/image" Target="../media/image28.png"/><Relationship Id="rId17" Type="http://schemas.openxmlformats.org/officeDocument/2006/relationships/customXml" Target="../ink/ink75.xml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72.xml"/><Relationship Id="rId24" Type="http://schemas.openxmlformats.org/officeDocument/2006/relationships/image" Target="../media/image34.png"/><Relationship Id="rId5" Type="http://schemas.openxmlformats.org/officeDocument/2006/relationships/customXml" Target="../ink/ink69.xml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10" Type="http://schemas.openxmlformats.org/officeDocument/2006/relationships/image" Target="../media/image27.png"/><Relationship Id="rId19" Type="http://schemas.openxmlformats.org/officeDocument/2006/relationships/customXml" Target="../ink/ink76.xml"/><Relationship Id="rId4" Type="http://schemas.openxmlformats.org/officeDocument/2006/relationships/image" Target="../media/image24.png"/><Relationship Id="rId9" Type="http://schemas.openxmlformats.org/officeDocument/2006/relationships/customXml" Target="../ink/ink71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84.xml"/><Relationship Id="rId18" Type="http://schemas.openxmlformats.org/officeDocument/2006/relationships/image" Target="../media/image31.png"/><Relationship Id="rId3" Type="http://schemas.openxmlformats.org/officeDocument/2006/relationships/customXml" Target="../ink/ink79.xml"/><Relationship Id="rId21" Type="http://schemas.openxmlformats.org/officeDocument/2006/relationships/customXml" Target="../ink/ink88.xml"/><Relationship Id="rId7" Type="http://schemas.openxmlformats.org/officeDocument/2006/relationships/customXml" Target="../ink/ink81.xml"/><Relationship Id="rId12" Type="http://schemas.openxmlformats.org/officeDocument/2006/relationships/image" Target="../media/image28.png"/><Relationship Id="rId17" Type="http://schemas.openxmlformats.org/officeDocument/2006/relationships/customXml" Target="../ink/ink86.xml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83.xml"/><Relationship Id="rId24" Type="http://schemas.openxmlformats.org/officeDocument/2006/relationships/image" Target="../media/image34.png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10" Type="http://schemas.openxmlformats.org/officeDocument/2006/relationships/image" Target="../media/image27.png"/><Relationship Id="rId19" Type="http://schemas.openxmlformats.org/officeDocument/2006/relationships/customXml" Target="../ink/ink87.xml"/><Relationship Id="rId4" Type="http://schemas.openxmlformats.org/officeDocument/2006/relationships/image" Target="../media/image24.png"/><Relationship Id="rId9" Type="http://schemas.openxmlformats.org/officeDocument/2006/relationships/customXml" Target="../ink/ink82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95.xml"/><Relationship Id="rId18" Type="http://schemas.openxmlformats.org/officeDocument/2006/relationships/image" Target="../media/image31.png"/><Relationship Id="rId3" Type="http://schemas.openxmlformats.org/officeDocument/2006/relationships/customXml" Target="../ink/ink90.xml"/><Relationship Id="rId21" Type="http://schemas.openxmlformats.org/officeDocument/2006/relationships/customXml" Target="../ink/ink99.xml"/><Relationship Id="rId7" Type="http://schemas.openxmlformats.org/officeDocument/2006/relationships/customXml" Target="../ink/ink92.xml"/><Relationship Id="rId12" Type="http://schemas.openxmlformats.org/officeDocument/2006/relationships/image" Target="../media/image28.png"/><Relationship Id="rId17" Type="http://schemas.openxmlformats.org/officeDocument/2006/relationships/customXml" Target="../ink/ink97.xml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94.xml"/><Relationship Id="rId24" Type="http://schemas.openxmlformats.org/officeDocument/2006/relationships/image" Target="../media/image34.png"/><Relationship Id="rId5" Type="http://schemas.openxmlformats.org/officeDocument/2006/relationships/customXml" Target="../ink/ink91.xml"/><Relationship Id="rId15" Type="http://schemas.openxmlformats.org/officeDocument/2006/relationships/customXml" Target="../ink/ink96.xml"/><Relationship Id="rId23" Type="http://schemas.openxmlformats.org/officeDocument/2006/relationships/customXml" Target="../ink/ink100.xml"/><Relationship Id="rId10" Type="http://schemas.openxmlformats.org/officeDocument/2006/relationships/image" Target="../media/image27.png"/><Relationship Id="rId19" Type="http://schemas.openxmlformats.org/officeDocument/2006/relationships/customXml" Target="../ink/ink98.xml"/><Relationship Id="rId4" Type="http://schemas.openxmlformats.org/officeDocument/2006/relationships/image" Target="../media/image24.png"/><Relationship Id="rId9" Type="http://schemas.openxmlformats.org/officeDocument/2006/relationships/customXml" Target="../ink/ink93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06.xml"/><Relationship Id="rId18" Type="http://schemas.openxmlformats.org/officeDocument/2006/relationships/image" Target="../media/image31.png"/><Relationship Id="rId3" Type="http://schemas.openxmlformats.org/officeDocument/2006/relationships/customXml" Target="../ink/ink101.xml"/><Relationship Id="rId21" Type="http://schemas.openxmlformats.org/officeDocument/2006/relationships/customXml" Target="../ink/ink110.xml"/><Relationship Id="rId7" Type="http://schemas.openxmlformats.org/officeDocument/2006/relationships/customXml" Target="../ink/ink103.xml"/><Relationship Id="rId12" Type="http://schemas.openxmlformats.org/officeDocument/2006/relationships/image" Target="../media/image28.png"/><Relationship Id="rId17" Type="http://schemas.openxmlformats.org/officeDocument/2006/relationships/customXml" Target="../ink/ink108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105.xml"/><Relationship Id="rId24" Type="http://schemas.openxmlformats.org/officeDocument/2006/relationships/image" Target="../media/image34.png"/><Relationship Id="rId5" Type="http://schemas.openxmlformats.org/officeDocument/2006/relationships/customXml" Target="../ink/ink102.xml"/><Relationship Id="rId15" Type="http://schemas.openxmlformats.org/officeDocument/2006/relationships/customXml" Target="../ink/ink107.xml"/><Relationship Id="rId23" Type="http://schemas.openxmlformats.org/officeDocument/2006/relationships/customXml" Target="../ink/ink111.xml"/><Relationship Id="rId10" Type="http://schemas.openxmlformats.org/officeDocument/2006/relationships/image" Target="../media/image27.png"/><Relationship Id="rId19" Type="http://schemas.openxmlformats.org/officeDocument/2006/relationships/customXml" Target="../ink/ink109.xml"/><Relationship Id="rId4" Type="http://schemas.openxmlformats.org/officeDocument/2006/relationships/image" Target="../media/image24.png"/><Relationship Id="rId9" Type="http://schemas.openxmlformats.org/officeDocument/2006/relationships/customXml" Target="../ink/ink104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image" Target="../media/image19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17" Type="http://schemas.openxmlformats.org/officeDocument/2006/relationships/customXml" Target="../ink/ink9.xml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24" Type="http://schemas.openxmlformats.org/officeDocument/2006/relationships/image" Target="../media/image22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15.png"/><Relationship Id="rId19" Type="http://schemas.openxmlformats.org/officeDocument/2006/relationships/customXml" Target="../ink/ink10.xml"/><Relationship Id="rId4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18.xml"/><Relationship Id="rId18" Type="http://schemas.openxmlformats.org/officeDocument/2006/relationships/image" Target="../media/image31.png"/><Relationship Id="rId26" Type="http://schemas.openxmlformats.org/officeDocument/2006/relationships/image" Target="../media/image36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4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29.xml"/><Relationship Id="rId18" Type="http://schemas.openxmlformats.org/officeDocument/2006/relationships/image" Target="../media/image31.png"/><Relationship Id="rId26" Type="http://schemas.openxmlformats.org/officeDocument/2006/relationships/image" Target="../media/image38.png"/><Relationship Id="rId3" Type="http://schemas.openxmlformats.org/officeDocument/2006/relationships/customXml" Target="../ink/ink24.xml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28.png"/><Relationship Id="rId17" Type="http://schemas.openxmlformats.org/officeDocument/2006/relationships/customXml" Target="../ink/ink31.xml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28.xml"/><Relationship Id="rId24" Type="http://schemas.openxmlformats.org/officeDocument/2006/relationships/image" Target="../media/image34.png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10" Type="http://schemas.openxmlformats.org/officeDocument/2006/relationships/image" Target="../media/image27.png"/><Relationship Id="rId19" Type="http://schemas.openxmlformats.org/officeDocument/2006/relationships/customXml" Target="../ink/ink32.xml"/><Relationship Id="rId4" Type="http://schemas.openxmlformats.org/officeDocument/2006/relationships/image" Target="../media/image24.png"/><Relationship Id="rId9" Type="http://schemas.openxmlformats.org/officeDocument/2006/relationships/customXml" Target="../ink/ink27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40.xml"/><Relationship Id="rId18" Type="http://schemas.openxmlformats.org/officeDocument/2006/relationships/image" Target="../media/image46.png"/><Relationship Id="rId26" Type="http://schemas.openxmlformats.org/officeDocument/2006/relationships/image" Target="../media/image51.png"/><Relationship Id="rId3" Type="http://schemas.openxmlformats.org/officeDocument/2006/relationships/customXml" Target="../ink/ink35.xml"/><Relationship Id="rId21" Type="http://schemas.openxmlformats.org/officeDocument/2006/relationships/customXml" Target="../ink/ink44.xml"/><Relationship Id="rId7" Type="http://schemas.openxmlformats.org/officeDocument/2006/relationships/customXml" Target="../ink/ink37.xml"/><Relationship Id="rId12" Type="http://schemas.openxmlformats.org/officeDocument/2006/relationships/image" Target="../media/image43.png"/><Relationship Id="rId17" Type="http://schemas.openxmlformats.org/officeDocument/2006/relationships/customXml" Target="../ink/ink42.xml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39.xml"/><Relationship Id="rId24" Type="http://schemas.openxmlformats.org/officeDocument/2006/relationships/image" Target="../media/image49.png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10" Type="http://schemas.openxmlformats.org/officeDocument/2006/relationships/image" Target="../media/image42.png"/><Relationship Id="rId19" Type="http://schemas.openxmlformats.org/officeDocument/2006/relationships/customXml" Target="../ink/ink43.xml"/><Relationship Id="rId4" Type="http://schemas.openxmlformats.org/officeDocument/2006/relationships/image" Target="../media/image39.png"/><Relationship Id="rId9" Type="http://schemas.openxmlformats.org/officeDocument/2006/relationships/customXml" Target="../ink/ink38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51.xml"/><Relationship Id="rId18" Type="http://schemas.openxmlformats.org/officeDocument/2006/relationships/image" Target="../media/image31.png"/><Relationship Id="rId26" Type="http://schemas.openxmlformats.org/officeDocument/2006/relationships/image" Target="../media/image53.png"/><Relationship Id="rId3" Type="http://schemas.openxmlformats.org/officeDocument/2006/relationships/customXml" Target="../ink/ink46.xml"/><Relationship Id="rId21" Type="http://schemas.openxmlformats.org/officeDocument/2006/relationships/customXml" Target="../ink/ink55.xml"/><Relationship Id="rId7" Type="http://schemas.openxmlformats.org/officeDocument/2006/relationships/customXml" Target="../ink/ink48.xml"/><Relationship Id="rId12" Type="http://schemas.openxmlformats.org/officeDocument/2006/relationships/image" Target="../media/image28.png"/><Relationship Id="rId17" Type="http://schemas.openxmlformats.org/officeDocument/2006/relationships/customXml" Target="../ink/ink53.xml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11" Type="http://schemas.openxmlformats.org/officeDocument/2006/relationships/customXml" Target="../ink/ink50.xml"/><Relationship Id="rId24" Type="http://schemas.openxmlformats.org/officeDocument/2006/relationships/image" Target="../media/image34.png"/><Relationship Id="rId5" Type="http://schemas.openxmlformats.org/officeDocument/2006/relationships/customXml" Target="../ink/ink47.xml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10" Type="http://schemas.openxmlformats.org/officeDocument/2006/relationships/image" Target="../media/image27.png"/><Relationship Id="rId19" Type="http://schemas.openxmlformats.org/officeDocument/2006/relationships/customXml" Target="../ink/ink54.xml"/><Relationship Id="rId4" Type="http://schemas.openxmlformats.org/officeDocument/2006/relationships/image" Target="../media/image24.png"/><Relationship Id="rId9" Type="http://schemas.openxmlformats.org/officeDocument/2006/relationships/customXml" Target="../ink/ink49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62.xml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customXml" Target="../ink/ink57.xml"/><Relationship Id="rId21" Type="http://schemas.openxmlformats.org/officeDocument/2006/relationships/customXml" Target="../ink/ink66.xml"/><Relationship Id="rId7" Type="http://schemas.openxmlformats.org/officeDocument/2006/relationships/customXml" Target="../ink/ink59.xml"/><Relationship Id="rId12" Type="http://schemas.openxmlformats.org/officeDocument/2006/relationships/image" Target="../media/image43.png"/><Relationship Id="rId17" Type="http://schemas.openxmlformats.org/officeDocument/2006/relationships/customXml" Target="../ink/ink64.xml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61.xml"/><Relationship Id="rId24" Type="http://schemas.openxmlformats.org/officeDocument/2006/relationships/image" Target="../media/image49.png"/><Relationship Id="rId5" Type="http://schemas.openxmlformats.org/officeDocument/2006/relationships/customXml" Target="../ink/ink58.xml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10" Type="http://schemas.openxmlformats.org/officeDocument/2006/relationships/image" Target="../media/image42.png"/><Relationship Id="rId19" Type="http://schemas.openxmlformats.org/officeDocument/2006/relationships/customXml" Target="../ink/ink65.xml"/><Relationship Id="rId4" Type="http://schemas.openxmlformats.org/officeDocument/2006/relationships/image" Target="../media/image39.png"/><Relationship Id="rId9" Type="http://schemas.openxmlformats.org/officeDocument/2006/relationships/customXml" Target="../ink/ink60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B115-C2AA-A845-85E7-CBE4EE0C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796" y="1667475"/>
            <a:ext cx="5324033" cy="1234440"/>
          </a:xfrm>
        </p:spPr>
        <p:txBody>
          <a:bodyPr/>
          <a:lstStyle/>
          <a:p>
            <a:pPr algn="l"/>
            <a:r>
              <a:rPr lang="en-US" dirty="0"/>
              <a:t>The New Modern Application Platform</a:t>
            </a:r>
            <a:br>
              <a:rPr lang="en-US" dirty="0"/>
            </a:br>
            <a:r>
              <a:rPr lang="en-US" sz="2400" dirty="0"/>
              <a:t>Session 5: Kubernetes Session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B7A55-7C59-B542-BAC5-7848E9BAD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January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3C876-9B13-7842-9604-C7F84CDFD049}"/>
              </a:ext>
            </a:extLst>
          </p:cNvPr>
          <p:cNvSpPr/>
          <p:nvPr/>
        </p:nvSpPr>
        <p:spPr>
          <a:xfrm>
            <a:off x="6389077" y="4168349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Andy Tauber, Staff TAM</a:t>
            </a:r>
          </a:p>
          <a:p>
            <a:r>
              <a:rPr lang="en-US" dirty="0">
                <a:solidFill>
                  <a:srgbClr val="002060"/>
                </a:solidFill>
              </a:rPr>
              <a:t>Dave Mazur, Staff TAM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59C2-8E20-544F-BDB7-9FEC2C8828FF}"/>
              </a:ext>
            </a:extLst>
          </p:cNvPr>
          <p:cNvSpPr txBox="1"/>
          <p:nvPr/>
        </p:nvSpPr>
        <p:spPr>
          <a:xfrm>
            <a:off x="5735540" y="3245297"/>
            <a:ext cx="6192401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“Bridging the growing chasm between developers and infra engineering”</a:t>
            </a:r>
          </a:p>
        </p:txBody>
      </p:sp>
    </p:spTree>
    <p:extLst>
      <p:ext uri="{BB962C8B-B14F-4D97-AF65-F5344CB8AC3E}">
        <p14:creationId xmlns:p14="http://schemas.microsoft.com/office/powerpoint/2010/main" val="2525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 and Limits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Used to set pod </a:t>
            </a:r>
            <a:r>
              <a:rPr lang="en-US" dirty="0" err="1"/>
              <a:t>cpu</a:t>
            </a:r>
            <a:r>
              <a:rPr lang="en-US" dirty="0"/>
              <a:t> and memory resources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86C204-94AE-2E4D-B086-DDEBA68EF0EB}"/>
              </a:ext>
            </a:extLst>
          </p:cNvPr>
          <p:cNvSpPr/>
          <p:nvPr/>
        </p:nvSpPr>
        <p:spPr>
          <a:xfrm>
            <a:off x="579960" y="163484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 are what the pod is allocated to begin with but can grow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Limits put a cap on growth (without limits, no cap)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</a:t>
            </a:r>
            <a:r>
              <a:rPr lang="en-US" dirty="0" err="1"/>
              <a:t>cpu</a:t>
            </a:r>
            <a:r>
              <a:rPr lang="en-US" dirty="0"/>
              <a:t>, in Kubernetes, is equivalent to </a:t>
            </a:r>
            <a:r>
              <a:rPr lang="en-US" b="1" dirty="0"/>
              <a:t>1 vCPU/Core</a:t>
            </a:r>
            <a:r>
              <a:rPr lang="en-US" dirty="0"/>
              <a:t> for cloud providers and </a:t>
            </a:r>
            <a:r>
              <a:rPr lang="en-US" b="1" dirty="0"/>
              <a:t>1 </a:t>
            </a:r>
            <a:r>
              <a:rPr lang="en-US" b="1" dirty="0" err="1"/>
              <a:t>hyperthread</a:t>
            </a:r>
            <a:r>
              <a:rPr lang="en-US" dirty="0"/>
              <a:t> on bare-metal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Kubernetes resource schedular will only schedule the pod if there are free resources.  It will not overcommit.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Container exceeds its memory limit, it might be terminated. If it is </a:t>
            </a:r>
            <a:r>
              <a:rPr lang="en-US" dirty="0" err="1"/>
              <a:t>restartable</a:t>
            </a:r>
            <a:r>
              <a:rPr lang="en-US" dirty="0"/>
              <a:t>, the </a:t>
            </a:r>
            <a:r>
              <a:rPr lang="en-US" dirty="0" err="1"/>
              <a:t>kubelet</a:t>
            </a:r>
            <a:r>
              <a:rPr lang="en-US" dirty="0"/>
              <a:t> will restart it, as with any other type of runtime failure.  Look for “</a:t>
            </a:r>
            <a:r>
              <a:rPr lang="en-US" dirty="0" err="1"/>
              <a:t>OOMkilled</a:t>
            </a:r>
            <a:r>
              <a:rPr lang="en-US" dirty="0"/>
              <a:t>” if pod exceeds memory.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FCB49-2A2D-8743-97FC-E47ED938936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53478" y="268491"/>
            <a:ext cx="2512266" cy="600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</a:t>
            </a:r>
            <a:r>
              <a:rPr lang="en-US" dirty="0" err="1"/>
              <a:t>Autoscaler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Used to scale up the number of replicas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86C204-94AE-2E4D-B086-DDEBA68EF0EB}"/>
              </a:ext>
            </a:extLst>
          </p:cNvPr>
          <p:cNvSpPr/>
          <p:nvPr/>
        </p:nvSpPr>
        <p:spPr>
          <a:xfrm>
            <a:off x="579960" y="163484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scales the number of Pods in a replication controller, deployment, replica set or stateful set based on observed CPU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Lets pods scale past the replicas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Important: the pod should be “right sized” to begin with or this could aggravate resource waste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4ED0D-3D2C-0547-87D1-E10AFF8DEE3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37783" y="475205"/>
            <a:ext cx="4419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6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Resource Definitions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Used to extend the Kubernetes API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86C204-94AE-2E4D-B086-DDEBA68EF0EB}"/>
              </a:ext>
            </a:extLst>
          </p:cNvPr>
          <p:cNvSpPr/>
          <p:nvPr/>
        </p:nvSpPr>
        <p:spPr>
          <a:xfrm>
            <a:off x="579959" y="1634844"/>
            <a:ext cx="64701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resources add new functionality to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CRD can be namespace or cluster-scoped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a new “kind:” that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CRD results in a new REST API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available resources with “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-resources”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aware that the required </a:t>
            </a:r>
            <a:r>
              <a:rPr lang="en-US" dirty="0" err="1"/>
              <a:t>apiVersion</a:t>
            </a:r>
            <a:r>
              <a:rPr lang="en-US" dirty="0"/>
              <a:t> may change with newer versions of K8s and can also result in different </a:t>
            </a:r>
            <a:r>
              <a:rPr lang="en-US" dirty="0" err="1"/>
              <a:t>yaml</a:t>
            </a:r>
            <a:r>
              <a:rPr lang="en-US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77253-C790-6647-A520-BE42FD50DCB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62075" y="265405"/>
            <a:ext cx="3933569" cy="61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7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Operations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How to cleanly shut a node down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E86C204-94AE-2E4D-B086-DDEBA68EF0EB}"/>
              </a:ext>
            </a:extLst>
          </p:cNvPr>
          <p:cNvSpPr/>
          <p:nvPr/>
        </p:nvSpPr>
        <p:spPr>
          <a:xfrm>
            <a:off x="579960" y="1555683"/>
            <a:ext cx="815322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Shutting a VM down cleanly does not translate to a K8s node – K8s does not automatically shut down if the OS is shut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draining the K8s nodes can lead to stuck pods that are unattached from their persistent disks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step is to mark a node </a:t>
            </a:r>
            <a:r>
              <a:rPr lang="en-US" dirty="0" err="1"/>
              <a:t>unschedulable</a:t>
            </a:r>
            <a:r>
              <a:rPr lang="en-US" dirty="0"/>
              <a:t>.  This prevents the scheduler from placing new pods onto that node but does not affect existing Pods on the Node.</a:t>
            </a:r>
          </a:p>
          <a:p>
            <a:endParaRPr lang="en-US" dirty="0"/>
          </a:p>
          <a:p>
            <a:pPr lvl="1"/>
            <a:r>
              <a:rPr lang="en-US" dirty="0" err="1"/>
              <a:t>kubectl</a:t>
            </a:r>
            <a:r>
              <a:rPr lang="en-US" dirty="0"/>
              <a:t> cordon &lt;node name&gt;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step is to drain the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 err="1"/>
              <a:t>kubectl</a:t>
            </a:r>
            <a:r>
              <a:rPr lang="en-US" dirty="0"/>
              <a:t> drain &lt;node name&gt;</a:t>
            </a:r>
          </a:p>
          <a:p>
            <a:pPr lvl="1"/>
            <a:endParaRPr lang="en-US" dirty="0"/>
          </a:p>
          <a:p>
            <a:r>
              <a:rPr lang="en-US" dirty="0"/>
              <a:t>You may need to use force flags</a:t>
            </a:r>
          </a:p>
        </p:txBody>
      </p:sp>
    </p:spTree>
    <p:extLst>
      <p:ext uri="{BB962C8B-B14F-4D97-AF65-F5344CB8AC3E}">
        <p14:creationId xmlns:p14="http://schemas.microsoft.com/office/powerpoint/2010/main" val="592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1EE5D2-EC2B-4917-8AAB-FF1A10C42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Sidecars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Configmaps</a:t>
            </a:r>
            <a:r>
              <a:rPr lang="en-US" dirty="0"/>
              <a:t> and Secrets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RBAC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Persistent Disks and CSI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Resource requests and limits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Horizontal </a:t>
            </a:r>
            <a:r>
              <a:rPr lang="en-US" dirty="0" err="1"/>
              <a:t>autoscaler</a:t>
            </a:r>
            <a:endParaRPr lang="en-US" dirty="0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CRDs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Node operations</a:t>
            </a:r>
          </a:p>
        </p:txBody>
      </p:sp>
    </p:spTree>
    <p:extLst>
      <p:ext uri="{BB962C8B-B14F-4D97-AF65-F5344CB8AC3E}">
        <p14:creationId xmlns:p14="http://schemas.microsoft.com/office/powerpoint/2010/main" val="1250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Sidecars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 dirty="0"/>
              <a:t>Special purpose utility containers to abstract common functionality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5058840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 sidecar is a utility container in a pod that’s loosely coupled to the main application container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Remember: a pod is a group of one or more containers with shared storage and network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Each container is on its own port (shared IP for pod)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Examples of a sidecars in common use are </a:t>
            </a:r>
            <a:r>
              <a:rPr lang="en-US" dirty="0" err="1"/>
              <a:t>ServiceMesh</a:t>
            </a:r>
            <a:r>
              <a:rPr lang="en-US" dirty="0"/>
              <a:t> and </a:t>
            </a:r>
            <a:r>
              <a:rPr lang="en-US" dirty="0" err="1"/>
              <a:t>Telegraf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30" name="Picture 6" descr="Container Design Patterns for Kubernetes - Part 1">
            <a:extLst>
              <a:ext uri="{FF2B5EF4-FFF2-40B4-BE49-F238E27FC236}">
                <a16:creationId xmlns:a16="http://schemas.microsoft.com/office/drawing/2014/main" id="{5E7AA741-863F-224F-BF14-AF20A49D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30" y="1431974"/>
            <a:ext cx="4907788" cy="35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5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ConfigMaps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 a </a:t>
            </a:r>
            <a:r>
              <a:rPr lang="en-US" dirty="0" err="1"/>
              <a:t>ConfigMap</a:t>
            </a:r>
            <a:r>
              <a:rPr lang="en-US" dirty="0"/>
              <a:t> for setting configuration </a:t>
            </a:r>
          </a:p>
          <a:p>
            <a:r>
              <a:rPr lang="en-US" dirty="0"/>
              <a:t>data separately from application code.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98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94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976" y="5871624"/>
                <a:ext cx="538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456" y="5881704"/>
                <a:ext cx="46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021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7096" y="5867304"/>
                <a:ext cx="10422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896" y="581762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62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656" y="5852544"/>
                <a:ext cx="880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74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3DED1B6-F84B-CB45-8C93-C958D678D32C}"/>
              </a:ext>
            </a:extLst>
          </p:cNvPr>
          <p:cNvSpPr/>
          <p:nvPr/>
        </p:nvSpPr>
        <p:spPr>
          <a:xfrm>
            <a:off x="579960" y="1820095"/>
            <a:ext cx="51945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ConfigMap</a:t>
            </a:r>
            <a:r>
              <a:rPr lang="en-US" dirty="0"/>
              <a:t> is an API object used to store non-confidential data in key-value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ConfigMap</a:t>
            </a:r>
            <a:r>
              <a:rPr lang="en-US" dirty="0"/>
              <a:t> allows you to decouple environment-specific configuration from your container images, so that your applications are easily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ConfigMap</a:t>
            </a:r>
            <a:r>
              <a:rPr lang="en-US" dirty="0"/>
              <a:t> does not provide secrecy or encryption – see 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Pods can consume </a:t>
            </a:r>
            <a:r>
              <a:rPr lang="en-US" dirty="0" err="1"/>
              <a:t>ConfigMaps</a:t>
            </a:r>
            <a:r>
              <a:rPr lang="en-US" dirty="0"/>
              <a:t> as environment variables, command-line arguments, or as configuration files in a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D65F6-9173-C949-9D14-B848FDFEDF1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17444" y="412751"/>
            <a:ext cx="5435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Used to store confidential info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3DED1B6-F84B-CB45-8C93-C958D678D32C}"/>
              </a:ext>
            </a:extLst>
          </p:cNvPr>
          <p:cNvSpPr/>
          <p:nvPr/>
        </p:nvSpPr>
        <p:spPr>
          <a:xfrm>
            <a:off x="579960" y="1206501"/>
            <a:ext cx="51945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 Secrets let you store and manage sensitive information, such as passwords, OAuth tokens, and </a:t>
            </a:r>
            <a:r>
              <a:rPr lang="en-US" dirty="0" err="1"/>
              <a:t>ssh</a:t>
            </a:r>
            <a:r>
              <a:rPr lang="en-US" dirty="0"/>
              <a:t>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59D03-B10F-CF4A-A8CF-42115CED204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58113" y="285637"/>
            <a:ext cx="5130800" cy="535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235B53-B410-5A42-8DCF-849EC98829A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4322" y="2349739"/>
            <a:ext cx="5371470" cy="36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Based Access Control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Setting the permissions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BA55E66-2741-E14B-A865-A0B00BD5EB4F}"/>
              </a:ext>
            </a:extLst>
          </p:cNvPr>
          <p:cNvSpPr/>
          <p:nvPr/>
        </p:nvSpPr>
        <p:spPr>
          <a:xfrm>
            <a:off x="579960" y="1206501"/>
            <a:ext cx="9017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Permissions are additive (no ”deny” rules)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Role sets permissions within a particular 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ClusterRole</a:t>
            </a:r>
            <a:r>
              <a:rPr lang="en-US" dirty="0"/>
              <a:t> is non-</a:t>
            </a:r>
            <a:r>
              <a:rPr lang="en-US" dirty="0" err="1"/>
              <a:t>namespaced</a:t>
            </a:r>
            <a:r>
              <a:rPr lang="en-US" dirty="0"/>
              <a:t> and used to grant permissions cluster wide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2FB27-0E79-F646-8149-CA759787B6F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3021" y="3104971"/>
            <a:ext cx="4953033" cy="2258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D3978-F632-CE40-8064-F0049DBDA47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96008" y="3104971"/>
            <a:ext cx="6124080" cy="2756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B1401-5153-1D40-B3B4-235D8A18929A}"/>
              </a:ext>
            </a:extLst>
          </p:cNvPr>
          <p:cNvSpPr txBox="1"/>
          <p:nvPr/>
        </p:nvSpPr>
        <p:spPr>
          <a:xfrm>
            <a:off x="608939" y="2835479"/>
            <a:ext cx="1335302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Role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FBD58-25DC-FE4F-BCE7-BABAAF7E38E4}"/>
              </a:ext>
            </a:extLst>
          </p:cNvPr>
          <p:cNvSpPr txBox="1"/>
          <p:nvPr/>
        </p:nvSpPr>
        <p:spPr>
          <a:xfrm>
            <a:off x="5696008" y="2835479"/>
            <a:ext cx="2022990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 err="1"/>
              <a:t>ClusterRole</a:t>
            </a:r>
            <a:r>
              <a:rPr lang="en-US" sz="1600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22026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Based Access Control - continued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Binding the permissions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BA55E66-2741-E14B-A865-A0B00BD5EB4F}"/>
              </a:ext>
            </a:extLst>
          </p:cNvPr>
          <p:cNvSpPr/>
          <p:nvPr/>
        </p:nvSpPr>
        <p:spPr>
          <a:xfrm>
            <a:off x="579960" y="1206501"/>
            <a:ext cx="10191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identity management system “out of the box”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role binding grants the permissions defined in a role to a user or set of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ClusterRoleBinding</a:t>
            </a:r>
            <a:r>
              <a:rPr lang="en-US" dirty="0"/>
              <a:t> grants permission across a whole cluster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B1401-5153-1D40-B3B4-235D8A18929A}"/>
              </a:ext>
            </a:extLst>
          </p:cNvPr>
          <p:cNvSpPr txBox="1"/>
          <p:nvPr/>
        </p:nvSpPr>
        <p:spPr>
          <a:xfrm>
            <a:off x="608939" y="2835479"/>
            <a:ext cx="2088713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 err="1"/>
              <a:t>RoleBinding</a:t>
            </a:r>
            <a:r>
              <a:rPr lang="en-US" sz="1600" dirty="0"/>
              <a:t>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FBD58-25DC-FE4F-BCE7-BABAAF7E38E4}"/>
              </a:ext>
            </a:extLst>
          </p:cNvPr>
          <p:cNvSpPr txBox="1"/>
          <p:nvPr/>
        </p:nvSpPr>
        <p:spPr>
          <a:xfrm>
            <a:off x="5696008" y="2835479"/>
            <a:ext cx="2776401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 err="1"/>
              <a:t>ClusterRoleBinding</a:t>
            </a:r>
            <a:r>
              <a:rPr lang="en-US" sz="1600" dirty="0"/>
              <a:t>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9FFE4-C917-6542-B062-23E41D7864E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8939" y="3129215"/>
            <a:ext cx="5050019" cy="2826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E6BEFB-B971-2740-A642-74246F167A2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96008" y="3129215"/>
            <a:ext cx="6218165" cy="21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3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Static Provisioning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8BBE3B8-0ECC-F74B-BE85-655049063202}"/>
              </a:ext>
            </a:extLst>
          </p:cNvPr>
          <p:cNvSpPr/>
          <p:nvPr/>
        </p:nvSpPr>
        <p:spPr>
          <a:xfrm>
            <a:off x="579960" y="1206501"/>
            <a:ext cx="10191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Class capabilities come from the CSI plugin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labs, we will use the “standard” storage class that comes by default in kind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932A8-5C2F-8846-8E2D-5F80542B72D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7736" y="2547904"/>
            <a:ext cx="2677870" cy="2731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21A74-44F5-EE40-8BD4-3051832CC47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90278" y="2178049"/>
            <a:ext cx="8169780" cy="32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Volumes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Dynamic Provisioning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62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58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616" y="5876767"/>
                <a:ext cx="538560" cy="212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511" y="5881704"/>
                <a:ext cx="461411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85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715" y="5867304"/>
                <a:ext cx="1042241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536" y="581726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26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271" y="5852544"/>
                <a:ext cx="88025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384"/>
                <a:ext cx="957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8BBE3B8-0ECC-F74B-BE85-655049063202}"/>
              </a:ext>
            </a:extLst>
          </p:cNvPr>
          <p:cNvSpPr/>
          <p:nvPr/>
        </p:nvSpPr>
        <p:spPr>
          <a:xfrm>
            <a:off x="579960" y="1206501"/>
            <a:ext cx="10191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volumeClaimTemplates</a:t>
            </a:r>
            <a:r>
              <a:rPr lang="en-US" dirty="0"/>
              <a:t> to allocate storage dynamically / “just in time”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 case for this is when you have a </a:t>
            </a:r>
            <a:r>
              <a:rPr lang="en-US" dirty="0" err="1"/>
              <a:t>statefulset</a:t>
            </a:r>
            <a:r>
              <a:rPr lang="en-US" dirty="0"/>
              <a:t> with a variable # of replicas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932A8-5C2F-8846-8E2D-5F80542B72D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7736" y="2547904"/>
            <a:ext cx="2677870" cy="27316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45432E-C812-3C47-AA5F-1B822854F6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14944" y="2034485"/>
            <a:ext cx="7394837" cy="40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1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1" id="{FF760A2D-2CDB-464D-9F92-01136D99D6D1}" vid="{50143FA0-065F-4170-82EE-836FAE885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3DD6088E73D6439C88826058CD2D99" ma:contentTypeVersion="4" ma:contentTypeDescription="Create a new document." ma:contentTypeScope="" ma:versionID="9e1d6067dc70e89607355fefc6411abd">
  <xsd:schema xmlns:xsd="http://www.w3.org/2001/XMLSchema" xmlns:xs="http://www.w3.org/2001/XMLSchema" xmlns:p="http://schemas.microsoft.com/office/2006/metadata/properties" xmlns:ns2="85ce9b62-4d44-4fba-90b4-99334be9163d" targetNamespace="http://schemas.microsoft.com/office/2006/metadata/properties" ma:root="true" ma:fieldsID="5f46f6ea313358b90db594bdfc12f17c" ns2:_="">
    <xsd:import namespace="85ce9b62-4d44-4fba-90b4-99334be916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e9b62-4d44-4fba-90b4-99334be91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8B8783-1CC3-43AD-88FB-E9F69A9153F5}">
  <ds:schemaRefs>
    <ds:schemaRef ds:uri="85ce9b62-4d44-4fba-90b4-99334be91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669AC0A-CD6F-474F-BC48-8F5227DBAC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A70706-FCF2-4B4F-A0C0-2F4EF63CD11F}">
  <ds:schemaRefs>
    <ds:schemaRef ds:uri="http://www.w3.org/XML/1998/namespace"/>
    <ds:schemaRef ds:uri="http://purl.org/dc/elements/1.1/"/>
    <ds:schemaRef ds:uri="http://schemas.openxmlformats.org/package/2006/metadata/core-properties"/>
    <ds:schemaRef ds:uri="85ce9b62-4d44-4fba-90b4-99334be9163d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 Corporate Template Light</Template>
  <TotalTime>54855</TotalTime>
  <Words>1014</Words>
  <Application>Microsoft Macintosh PowerPoint</Application>
  <PresentationFormat>Widescreen</PresentationFormat>
  <Paragraphs>138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Camphor Std</vt:lpstr>
      <vt:lpstr>Metropolis</vt:lpstr>
      <vt:lpstr>Metropolis Light</vt:lpstr>
      <vt:lpstr>Open Sans</vt:lpstr>
      <vt:lpstr>Verdana</vt:lpstr>
      <vt:lpstr>Wingdings</vt:lpstr>
      <vt:lpstr>VMware_white_16x9</vt:lpstr>
      <vt:lpstr>The New Modern Application Platform Session 5: Kubernetes Session 2</vt:lpstr>
      <vt:lpstr>PowerPoint Presentation</vt:lpstr>
      <vt:lpstr>Sidecars</vt:lpstr>
      <vt:lpstr>ConfigMaps</vt:lpstr>
      <vt:lpstr>Secrets</vt:lpstr>
      <vt:lpstr>Role Based Access Control</vt:lpstr>
      <vt:lpstr>Role Based Access Control - continued</vt:lpstr>
      <vt:lpstr>Persistent Volumes</vt:lpstr>
      <vt:lpstr>Persistent Volumes</vt:lpstr>
      <vt:lpstr>Resource Requests and Limits</vt:lpstr>
      <vt:lpstr>Horizontal Pod Autoscaler</vt:lpstr>
      <vt:lpstr>Custom Resource Definitions</vt:lpstr>
      <vt:lpstr>Node Operations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Layout</dc:title>
  <dc:creator>Daniel Linsley</dc:creator>
  <cp:lastModifiedBy>Andrew Tauber</cp:lastModifiedBy>
  <cp:revision>205</cp:revision>
  <dcterms:created xsi:type="dcterms:W3CDTF">2018-07-04T00:54:15Z</dcterms:created>
  <dcterms:modified xsi:type="dcterms:W3CDTF">2021-03-19T18:16:27Z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0x010100553DD6088E73D6439C88826058CD2D99</vt:lpwstr>
  </property>
</Properties>
</file>